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16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6/5/2023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36339"/>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57A8"/>
                </a:solidFill>
                <a:effectLst/>
                <a:latin typeface="Helvetica" panose="020B0604020202020204" pitchFamily="34" charset="0"/>
                <a:ea typeface="Times New Roman" panose="02020603050405020304" pitchFamily="18" charset="0"/>
                <a:cs typeface="HelveticaNeueLT-Roman"/>
              </a:rPr>
              <a:t>A Two Bedroom Apartment Located Within </a:t>
            </a:r>
            <a:r>
              <a:rPr lang="en-GB" sz="1400" b="1" dirty="0">
                <a:solidFill>
                  <a:srgbClr val="0057A8"/>
                </a:solidFill>
                <a:latin typeface="Helvetica" panose="020B0604020202020204" pitchFamily="34" charset="0"/>
                <a:ea typeface="Times New Roman" panose="02020603050405020304" pitchFamily="18" charset="0"/>
                <a:cs typeface="HelveticaNeueLT-Roman"/>
              </a:rPr>
              <a:t>Close Proximity Of Exmouth Town Centre With Allocated Parking Space Plus Visitors Parking And Offered For Sale With No Ongoing Chain</a:t>
            </a: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effectLst/>
                <a:latin typeface="Helvetica" panose="020B0604020202020204" pitchFamily="34" charset="0"/>
                <a:ea typeface="Times New Roman" panose="02020603050405020304" pitchFamily="18" charset="0"/>
                <a:cs typeface="HelveticaNeueLT-Roman"/>
              </a:rPr>
              <a:t>Reception Hall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Lounge/Dining Room • Kitchen • Two Bedrooms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Bathroom/WC • Gas Central Heating • Double Glazed Windows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Ideal Permanent Home Or Investment Purchase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Apartment Is Located To The Side Of The Building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Property Would Benefit From Some General Refurbishment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29355" y="1765758"/>
            <a:ext cx="1966746"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£200,000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cs typeface="HelveticaNeueLT-Medium"/>
              </a:rPr>
              <a:t>17 Montpellier Court, Montpellier Road</a:t>
            </a:r>
            <a:r>
              <a:rPr lang="en-GB" sz="1800" dirty="0">
                <a:solidFill>
                  <a:srgbClr val="FFFFFF"/>
                </a:solidFill>
                <a:effectLst/>
                <a:latin typeface="HelveticaNeueLT-Medium"/>
                <a:ea typeface="Times New Roman" panose="02020603050405020304" pitchFamily="18" charset="0"/>
                <a:cs typeface="HelveticaNeueLT-Medium"/>
              </a:rPr>
              <a:t>, Exmouth, EX8 </a:t>
            </a:r>
            <a:r>
              <a:rPr lang="en-GB" dirty="0">
                <a:solidFill>
                  <a:srgbClr val="FFFFFF"/>
                </a:solidFill>
                <a:latin typeface="HelveticaNeueLT-Medium"/>
                <a:ea typeface="Times New Roman" panose="02020603050405020304" pitchFamily="18" charset="0"/>
                <a:cs typeface="HelveticaNeueLT-Medium"/>
              </a:rPr>
              <a:t>1JP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3" name="Picture 2" descr="A chart of energy efficiency">
            <a:extLst>
              <a:ext uri="{FF2B5EF4-FFF2-40B4-BE49-F238E27FC236}">
                <a16:creationId xmlns:a16="http://schemas.microsoft.com/office/drawing/2014/main" id="{555062D4-1E73-B1F0-9BA0-3C3A5464DFB8}"/>
              </a:ext>
            </a:extLst>
          </p:cNvPr>
          <p:cNvPicPr>
            <a:picLocks noChangeAspect="1"/>
          </p:cNvPicPr>
          <p:nvPr/>
        </p:nvPicPr>
        <p:blipFill>
          <a:blip r:embed="rId4"/>
          <a:stretch>
            <a:fillRect/>
          </a:stretch>
        </p:blipFill>
        <p:spPr>
          <a:xfrm>
            <a:off x="2704511" y="7934376"/>
            <a:ext cx="2238033" cy="1634696"/>
          </a:xfrm>
          <a:prstGeom prst="rect">
            <a:avLst/>
          </a:prstGeom>
        </p:spPr>
      </p:pic>
      <p:pic>
        <p:nvPicPr>
          <p:cNvPr id="4" name="Picture 2">
            <a:extLst>
              <a:ext uri="{FF2B5EF4-FFF2-40B4-BE49-F238E27FC236}">
                <a16:creationId xmlns:a16="http://schemas.microsoft.com/office/drawing/2014/main" id="{F1317FA2-3B24-D159-C0DC-AD527B0BD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076" y="2636581"/>
            <a:ext cx="6343170" cy="4419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D8CA467-9D60-EFE3-367D-C7DF4287AA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91" y="483542"/>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BB0DD5-0D62-1A97-4855-5F54EC3246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7840" y="508873"/>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5205933B-BF6B-9FFB-37B2-7DB9AB4453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591" y="2932352"/>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A791674F-D5ED-1A53-46DD-C0044DEDFD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7840" y="2932352"/>
            <a:ext cx="3168917"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40AF5264-7B16-0B0B-9348-B8F7C2B8D0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591" y="5468209"/>
            <a:ext cx="3168918" cy="23063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6475B3E-4811-F521-4864-3018D0EA3A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3860" y="5468208"/>
            <a:ext cx="3168917" cy="230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6694140"/>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17 Montpellier Court, Montpellier Road, </a:t>
            </a:r>
            <a:r>
              <a:rPr lang="en-GB" sz="1400" b="1" dirty="0">
                <a:solidFill>
                  <a:srgbClr val="333333"/>
                </a:solidFill>
                <a:effectLst/>
                <a:latin typeface="Helvetica" panose="020B0604020202020204" pitchFamily="34" charset="0"/>
                <a:ea typeface="Times New Roman" panose="02020603050405020304" pitchFamily="18" charset="0"/>
                <a:cs typeface="Helvetica-Bold"/>
              </a:rPr>
              <a:t>Exmouth, Devon, EX8 1JP</a:t>
            </a:r>
          </a:p>
          <a:p>
            <a:pPr algn="ctr"/>
            <a:endParaRPr lang="en-GB" sz="700" dirty="0">
              <a:effectLst/>
              <a:latin typeface="Times New Roman" panose="02020603050405020304" pitchFamily="18" charset="0"/>
              <a:ea typeface="Times New Roman" panose="02020603050405020304" pitchFamily="18" charset="0"/>
            </a:endParaRPr>
          </a:p>
          <a:p>
            <a:endParaRPr lang="en-GB" sz="1200" b="1" dirty="0"/>
          </a:p>
          <a:p>
            <a:r>
              <a:rPr lang="en-GB" sz="1200" b="1" dirty="0"/>
              <a:t>THE ACCOMMODATION COMPRISES: </a:t>
            </a:r>
            <a:r>
              <a:rPr lang="en-GB" sz="1200" dirty="0"/>
              <a:t>Communal entrance with door entry intercom system giving access to communal hallway with stairs leading down to own private front door giving access to:</a:t>
            </a:r>
          </a:p>
          <a:p>
            <a:endParaRPr lang="en-GB" sz="1200" b="1" dirty="0"/>
          </a:p>
          <a:p>
            <a:r>
              <a:rPr lang="en-GB" sz="1200" b="1" dirty="0"/>
              <a:t>RECEPTION HALL: </a:t>
            </a:r>
            <a:r>
              <a:rPr lang="en-GB" sz="1200" dirty="0"/>
              <a:t>Door entry telephone; radiator; linen cupboard with slatted shelving. </a:t>
            </a:r>
          </a:p>
          <a:p>
            <a:endParaRPr lang="en-GB" sz="1200" b="1" dirty="0"/>
          </a:p>
          <a:p>
            <a:r>
              <a:rPr lang="en-GB" sz="1200" b="1" dirty="0"/>
              <a:t>LOUNGE/DINING ROOM: </a:t>
            </a:r>
            <a:r>
              <a:rPr lang="en-GB" sz="1200" dirty="0"/>
              <a:t>- 4.44m x 3.18m (14'7" x 10'5") Two sets of double glazed windows to front and side aspects; television point; telephone point; radiator.</a:t>
            </a:r>
          </a:p>
          <a:p>
            <a:endParaRPr lang="en-GB" sz="1200" b="1" dirty="0"/>
          </a:p>
          <a:p>
            <a:r>
              <a:rPr lang="en-GB" sz="1200" b="1" dirty="0"/>
              <a:t>KITCHEN:</a:t>
            </a:r>
            <a:r>
              <a:rPr lang="en-GB" sz="1200" dirty="0"/>
              <a:t> - 3.02m x 1.45m (9'11" x 4'9") A galley style kitchen fitted with patterned work top surfaces with tiled surrounds; base cupboards, drawer units, space and plumbing for washing machine beneath work tops; matching wall mounted cupboard; inset single drainer sink unit; inset four ring gas hob with oven below and extractor hood over; space for upright fridge/freezer; wall mounted gas boiler serving domestic hot water and central heating; radiator; two sets of double glazed windows to front and side aspects. </a:t>
            </a:r>
          </a:p>
          <a:p>
            <a:endParaRPr lang="en-GB" sz="1200" b="1" dirty="0"/>
          </a:p>
          <a:p>
            <a:r>
              <a:rPr lang="en-GB" sz="1200" b="1" dirty="0"/>
              <a:t>BEDROOM ONE:</a:t>
            </a:r>
            <a:r>
              <a:rPr lang="en-GB" sz="1200" dirty="0"/>
              <a:t> - 4.47m x 2.34m (14'8" x 7'8") Double glazed window; radiator. </a:t>
            </a:r>
          </a:p>
          <a:p>
            <a:endParaRPr lang="en-GB" sz="1200" b="1" dirty="0"/>
          </a:p>
          <a:p>
            <a:r>
              <a:rPr lang="en-GB" sz="1200" b="1" dirty="0"/>
              <a:t>BEDROOM TWO: </a:t>
            </a:r>
            <a:r>
              <a:rPr lang="en-GB" sz="1200" dirty="0"/>
              <a:t>- 2.26m x 2.01m (7'5" x 6'7") Two double glazed windows; radiator. </a:t>
            </a:r>
          </a:p>
          <a:p>
            <a:endParaRPr lang="en-GB" sz="1200" b="1" dirty="0"/>
          </a:p>
          <a:p>
            <a:r>
              <a:rPr lang="en-GB" sz="1200" b="1" dirty="0"/>
              <a:t>BATHROOM/WC: </a:t>
            </a:r>
            <a:r>
              <a:rPr lang="en-GB" sz="1200" dirty="0"/>
              <a:t>Comprising of a bath with shower curtain and rail; pedestal wash hand basin; WC with push button flush; light/shaver socket; tiling to splash prone areas; ceiling extractor fan; radiator; tiled flooring; double glazed window.</a:t>
            </a:r>
          </a:p>
          <a:p>
            <a:endParaRPr lang="en-GB" sz="1200" b="1" dirty="0"/>
          </a:p>
          <a:p>
            <a:r>
              <a:rPr lang="en-GB" sz="1200" b="1" dirty="0"/>
              <a:t>OUTSIDE: </a:t>
            </a:r>
            <a:r>
              <a:rPr lang="en-GB" sz="1200" dirty="0"/>
              <a:t>The property benefits from </a:t>
            </a:r>
            <a:r>
              <a:rPr lang="en-GB" sz="1200" b="1" dirty="0"/>
              <a:t>ONE ALLOCATED PARKING SPACE</a:t>
            </a:r>
            <a:r>
              <a:rPr lang="en-GB" sz="1200" dirty="0"/>
              <a:t> and there is also visitors parking. </a:t>
            </a:r>
          </a:p>
          <a:p>
            <a:endParaRPr lang="en-GB" sz="1200" b="1" dirty="0"/>
          </a:p>
          <a:p>
            <a:r>
              <a:rPr lang="en-GB" sz="1200" b="1" dirty="0"/>
              <a:t>TENURE AND OUTGOINGS: </a:t>
            </a:r>
            <a:r>
              <a:rPr lang="en-GB" sz="1200" dirty="0"/>
              <a:t>We understand that the property is held on a remainder of a 125 year lease from 1995 and also benefits from a 1/25th share of the freehold. Service charges to be confirmed. Management agents are Eton Terry Clark of Exmouth. </a:t>
            </a:r>
          </a:p>
          <a:p>
            <a:endParaRPr lang="en-GB" sz="1200" dirty="0"/>
          </a:p>
          <a:p>
            <a:r>
              <a:rPr lang="en-GB" sz="12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MORTGAGE ASSISTANCE:</a:t>
            </a:r>
            <a:r>
              <a:rPr lang="en-GB" sz="1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We are pleased to recommend Meredith Morgan Taylor, who would be pleased to help irrelevant of which estate agent you finally buy through. For a free initial, no obligation chat please contact us on 01395 264111 to arrange an appointment.</a:t>
            </a:r>
            <a:endParaRPr lang="en-GB" sz="12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BBCE0BB8-1F35-1F50-C0BF-C7149EC1F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998" y="1774209"/>
            <a:ext cx="5374299" cy="502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680</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15</cp:revision>
  <cp:lastPrinted>2023-06-05T09:52:41Z</cp:lastPrinted>
  <dcterms:created xsi:type="dcterms:W3CDTF">2023-03-19T13:39:10Z</dcterms:created>
  <dcterms:modified xsi:type="dcterms:W3CDTF">2023-06-05T09:52:50Z</dcterms:modified>
</cp:coreProperties>
</file>